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5" r:id="rId2"/>
    <p:sldId id="321" r:id="rId3"/>
    <p:sldId id="320" r:id="rId4"/>
    <p:sldId id="308" r:id="rId5"/>
    <p:sldId id="311" r:id="rId6"/>
    <p:sldId id="260" r:id="rId7"/>
    <p:sldId id="261" r:id="rId8"/>
    <p:sldId id="262" r:id="rId9"/>
    <p:sldId id="263" r:id="rId10"/>
    <p:sldId id="313" r:id="rId11"/>
    <p:sldId id="324" r:id="rId12"/>
    <p:sldId id="327" r:id="rId13"/>
    <p:sldId id="301" r:id="rId14"/>
    <p:sldId id="328" r:id="rId15"/>
    <p:sldId id="302" r:id="rId16"/>
    <p:sldId id="322" r:id="rId17"/>
    <p:sldId id="330" r:id="rId18"/>
    <p:sldId id="323" r:id="rId19"/>
    <p:sldId id="279" r:id="rId20"/>
    <p:sldId id="288" r:id="rId21"/>
    <p:sldId id="331" r:id="rId22"/>
    <p:sldId id="332" r:id="rId23"/>
    <p:sldId id="316" r:id="rId24"/>
    <p:sldId id="333" r:id="rId25"/>
    <p:sldId id="317" r:id="rId26"/>
    <p:sldId id="304" r:id="rId27"/>
    <p:sldId id="31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B3D"/>
    <a:srgbClr val="050403"/>
    <a:srgbClr val="91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B861-3798-4817-9591-FFD4B548BD73}" type="datetimeFigureOut">
              <a:rPr lang="fr-BE" smtClean="0"/>
              <a:t>12-01-22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84FA-E055-427B-A55E-C0C9EA462E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38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FDC6-EB69-4F79-8357-E75CC9099341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942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FDC6-EB69-4F79-8357-E75CC9099341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578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FDC6-EB69-4F79-8357-E75CC9099341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764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98E9-11EF-4C5C-9D41-26061EA2D438}" type="datetime1">
              <a:rPr lang="fr-BE" smtClean="0"/>
              <a:t>12-01-22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5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368-56E9-4DED-81AC-3D2F9CAB53D4}" type="datetime1">
              <a:rPr lang="fr-BE" smtClean="0"/>
              <a:t>12-01-22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71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6572-C056-4B9F-9495-4EB5A9236427}" type="datetime1">
              <a:rPr lang="fr-BE" smtClean="0"/>
              <a:t>12-01-22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847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6BC-16FE-4A9F-BCCB-192F22EAD946}" type="datetime1">
              <a:rPr lang="fr-BE" smtClean="0"/>
              <a:t>12-01-22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1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106C-FE83-4CAC-9216-AB63D2779CFE}" type="datetime1">
              <a:rPr lang="fr-BE" smtClean="0"/>
              <a:t>12-01-22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55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C239-04DD-4FF5-863E-B98865B29DA4}" type="datetime1">
              <a:rPr lang="fr-BE" smtClean="0"/>
              <a:t>12-01-22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4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AC32-AF31-44CA-BD6D-05B370578091}" type="datetime1">
              <a:rPr lang="fr-BE" smtClean="0"/>
              <a:t>12-01-22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2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A251-AF91-43A8-BDC0-9E772466C6BE}" type="datetime1">
              <a:rPr lang="fr-BE" smtClean="0"/>
              <a:t>12-01-22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357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BB9B-52B7-46C2-892C-0824D555AEAE}" type="datetime1">
              <a:rPr lang="fr-BE" smtClean="0"/>
              <a:t>12-01-22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933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A44-985C-4897-9581-D97AD0CA34EB}" type="datetime1">
              <a:rPr lang="fr-BE" smtClean="0"/>
              <a:t>12-01-22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09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4927-3146-43C0-B0D5-6DB9B5D3BBDA}" type="datetime1">
              <a:rPr lang="fr-BE" smtClean="0"/>
              <a:t>12-01-22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0110-7A4F-4039-8A8C-0ED158219F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13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6F4425-8CA0-44FA-8C42-E670C35EDF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542"/>
            <a:ext cx="12192000" cy="238458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02FA38F-D0AE-4282-AA81-D32AEE6160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5878675"/>
            <a:ext cx="2301281" cy="628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0A6767-0C6D-4FFD-B23F-BFA450B81A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96" y="5945629"/>
            <a:ext cx="2899681" cy="411683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27ECA0E-E795-4866-B7A0-7ED56921E6F5}"/>
              </a:ext>
            </a:extLst>
          </p:cNvPr>
          <p:cNvCxnSpPr>
            <a:cxnSpLocks/>
          </p:cNvCxnSpPr>
          <p:nvPr userDrawn="1"/>
        </p:nvCxnSpPr>
        <p:spPr>
          <a:xfrm>
            <a:off x="-68283" y="5765897"/>
            <a:ext cx="12328566" cy="0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5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hyperlink" Target="http://www.coeurdecondroz.b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hyperlink" Target="http://www.coeurdecondroz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urdecondroz.b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C1BD74B-33C4-4C70-B782-20A5DD591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3523" r="22437" b="4890"/>
          <a:stretch/>
        </p:blipFill>
        <p:spPr>
          <a:xfrm>
            <a:off x="5359738" y="1516915"/>
            <a:ext cx="4526843" cy="43328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53540C-B7D2-446A-92AB-4BDF7FABC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53" y="-330317"/>
            <a:ext cx="6192688" cy="1470025"/>
          </a:xfrm>
        </p:spPr>
        <p:txBody>
          <a:bodyPr>
            <a:normAutofit/>
          </a:bodyPr>
          <a:lstStyle/>
          <a:p>
            <a:r>
              <a:rPr lang="fr-BE" sz="3200" dirty="0"/>
              <a:t>Parc naturel « Cœur de Condroz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468E59-71BD-4CD4-9294-510B2532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93" y="1083653"/>
            <a:ext cx="6192688" cy="1752600"/>
          </a:xfrm>
        </p:spPr>
        <p:txBody>
          <a:bodyPr>
            <a:normAutofit/>
          </a:bodyPr>
          <a:lstStyle/>
          <a:p>
            <a:r>
              <a:rPr lang="fr-BE" sz="2900" dirty="0"/>
              <a:t>Réunion d’information – 12/01/2022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821B53-8DAD-4B95-A5BB-6B4801CDA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00" y="270621"/>
            <a:ext cx="2204864" cy="2204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F9A4B2-C876-42AD-B1D1-3EDA09C31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27548" r="9935" b="28112"/>
          <a:stretch/>
        </p:blipFill>
        <p:spPr>
          <a:xfrm>
            <a:off x="4981022" y="5849750"/>
            <a:ext cx="757432" cy="6035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6BD8F7-3245-4F03-8E65-EB9A3F34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54" y="5963204"/>
            <a:ext cx="981323" cy="4170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EE81E2-5073-425A-9FF2-89F47781E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51" y="5842545"/>
            <a:ext cx="652171" cy="6521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344578-9F59-48E6-9B52-BE1C5E4CB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3" y="5891786"/>
            <a:ext cx="372454" cy="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97462-9742-4921-A652-11744057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29" y="274638"/>
            <a:ext cx="10185991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Dans la continuité des actions des GAL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10B5B-74B9-4DB1-A167-D8B9A1A2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0" y="1628800"/>
            <a:ext cx="947795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dirty="0"/>
              <a:t>Rationalisation des structures</a:t>
            </a:r>
          </a:p>
          <a:p>
            <a:pPr>
              <a:lnSpc>
                <a:spcPct val="150000"/>
              </a:lnSpc>
            </a:pPr>
            <a:r>
              <a:rPr lang="fr-BE" u="sng" dirty="0"/>
              <a:t>Objectif</a:t>
            </a:r>
            <a:r>
              <a:rPr lang="fr-BE" dirty="0"/>
              <a:t> : Parc naturel et </a:t>
            </a:r>
            <a:r>
              <a:rPr lang="fr-BE" dirty="0" err="1"/>
              <a:t>GAL’s</a:t>
            </a:r>
            <a:r>
              <a:rPr lang="fr-BE" dirty="0"/>
              <a:t> ne feront qu’un !</a:t>
            </a:r>
          </a:p>
          <a:p>
            <a:pPr>
              <a:lnSpc>
                <a:spcPct val="150000"/>
              </a:lnSpc>
            </a:pPr>
            <a:r>
              <a:rPr lang="fr-BE" dirty="0"/>
              <a:t>Le Parc naturel portera les projets LEADER (et bien d’autres)</a:t>
            </a:r>
          </a:p>
          <a:p>
            <a:pPr lvl="1">
              <a:lnSpc>
                <a:spcPct val="150000"/>
              </a:lnSpc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970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A641008-7AE0-43B1-BE34-A8108E58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23" y="2721348"/>
            <a:ext cx="981323" cy="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0596F39-5C25-40E6-B301-379561C6C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75" y="3574544"/>
            <a:ext cx="3914804" cy="20721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74638"/>
            <a:ext cx="742716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Etude 1 : territoire pressenti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AB109C-C864-456F-AE31-AFFA3878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/>
          <a:stretch/>
        </p:blipFill>
        <p:spPr>
          <a:xfrm>
            <a:off x="508995" y="1636678"/>
            <a:ext cx="2697983" cy="16598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EBE31D-A588-4C77-90E0-090660FFFF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9871" r="6519" b="15208"/>
          <a:stretch/>
        </p:blipFill>
        <p:spPr>
          <a:xfrm>
            <a:off x="6371680" y="1958027"/>
            <a:ext cx="5214848" cy="32330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AA2BD90-496B-4231-8B38-D6A67A97E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/>
          <a:stretch/>
        </p:blipFill>
        <p:spPr>
          <a:xfrm>
            <a:off x="3358877" y="1636678"/>
            <a:ext cx="2700193" cy="16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A0B69-FD79-4700-8B14-7356EA59BB49}"/>
              </a:ext>
            </a:extLst>
          </p:cNvPr>
          <p:cNvSpPr txBox="1"/>
          <p:nvPr/>
        </p:nvSpPr>
        <p:spPr>
          <a:xfrm>
            <a:off x="4948725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3BCE9D-5C4F-4775-A964-133ABA37D0A5}"/>
              </a:ext>
            </a:extLst>
          </p:cNvPr>
          <p:cNvSpPr txBox="1"/>
          <p:nvPr/>
        </p:nvSpPr>
        <p:spPr>
          <a:xfrm>
            <a:off x="4226844" y="1970747"/>
            <a:ext cx="1888688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Soirée d’info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Béronsart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15231F-EC0E-4F66-9741-DE88FE6A6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2" y="3077515"/>
            <a:ext cx="3632768" cy="2420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0D482C-54D1-46E1-9AB7-F03B9DE84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70" y="3077515"/>
            <a:ext cx="3632767" cy="24201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4523B4-0D36-4183-A818-BE14F11F7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07" y="3059369"/>
            <a:ext cx="3632767" cy="24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A0B69-FD79-4700-8B14-7356EA59BB49}"/>
              </a:ext>
            </a:extLst>
          </p:cNvPr>
          <p:cNvSpPr txBox="1"/>
          <p:nvPr/>
        </p:nvSpPr>
        <p:spPr>
          <a:xfrm>
            <a:off x="4948725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08E971-651F-461C-B0C3-E7DF6ADD973A}"/>
              </a:ext>
            </a:extLst>
          </p:cNvPr>
          <p:cNvSpPr txBox="1"/>
          <p:nvPr/>
        </p:nvSpPr>
        <p:spPr>
          <a:xfrm>
            <a:off x="7876261" y="15083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268FB4-5D85-484C-BA48-BA6C4D52DE66}"/>
              </a:ext>
            </a:extLst>
          </p:cNvPr>
          <p:cNvSpPr txBox="1"/>
          <p:nvPr/>
        </p:nvSpPr>
        <p:spPr>
          <a:xfrm>
            <a:off x="7379636" y="1985636"/>
            <a:ext cx="2935689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Deuxième étude : gouvernance et synergies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B5B26-AA15-48C6-B16D-474BBD1A7B90}"/>
              </a:ext>
            </a:extLst>
          </p:cNvPr>
          <p:cNvSpPr txBox="1"/>
          <p:nvPr/>
        </p:nvSpPr>
        <p:spPr>
          <a:xfrm>
            <a:off x="5979494" y="1977135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3BCE9D-5C4F-4775-A964-133ABA37D0A5}"/>
              </a:ext>
            </a:extLst>
          </p:cNvPr>
          <p:cNvSpPr txBox="1"/>
          <p:nvPr/>
        </p:nvSpPr>
        <p:spPr>
          <a:xfrm>
            <a:off x="4226844" y="1970747"/>
            <a:ext cx="1888688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Soirée d’info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Béronsart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84010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991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Etude 2 : gouvernance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3B5B89-EC7B-4382-A165-0BD93259A9D1}"/>
              </a:ext>
            </a:extLst>
          </p:cNvPr>
          <p:cNvSpPr txBox="1"/>
          <p:nvPr/>
        </p:nvSpPr>
        <p:spPr>
          <a:xfrm rot="20943470">
            <a:off x="4005520" y="1943165"/>
            <a:ext cx="366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Nouvelles contraintes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D0E120-41B3-4631-9CAC-4930AC0BD561}"/>
              </a:ext>
            </a:extLst>
          </p:cNvPr>
          <p:cNvSpPr txBox="1"/>
          <p:nvPr/>
        </p:nvSpPr>
        <p:spPr>
          <a:xfrm rot="20907318">
            <a:off x="262120" y="1696944"/>
            <a:ext cx="342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Synergies ou doublons avec les acteurs locaux déjà en place (GAL, MT,…)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D0E9B2-1ECD-4DF5-B015-002DA05144CB}"/>
              </a:ext>
            </a:extLst>
          </p:cNvPr>
          <p:cNvSpPr txBox="1"/>
          <p:nvPr/>
        </p:nvSpPr>
        <p:spPr>
          <a:xfrm rot="1023367">
            <a:off x="8392048" y="1844521"/>
            <a:ext cx="342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Eviter d’ajouter une couche de plus à la lasagne institutionnelle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3E189F-AE93-41DD-9D6C-3C8298DAB9EB}"/>
              </a:ext>
            </a:extLst>
          </p:cNvPr>
          <p:cNvSpPr txBox="1"/>
          <p:nvPr/>
        </p:nvSpPr>
        <p:spPr>
          <a:xfrm>
            <a:off x="1773101" y="3226133"/>
            <a:ext cx="88424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u="sng" dirty="0"/>
              <a:t>Plus-values</a:t>
            </a:r>
            <a:r>
              <a:rPr lang="fr-BE" b="1" dirty="0"/>
              <a:t> </a:t>
            </a:r>
            <a:r>
              <a:rPr lang="fr-BE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Caractère pérenne, objectifs à long terme (&gt;&lt; GAL)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Vision large des enjeux d’un territoire; vision transversale des projets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Action à une échelle </a:t>
            </a:r>
            <a:r>
              <a:rPr lang="fr-BE" dirty="0" err="1"/>
              <a:t>pluricommunale</a:t>
            </a:r>
            <a:r>
              <a:rPr lang="fr-BE" dirty="0"/>
              <a:t> (mutualisation des moyens, taille critique)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Capacité à mobiliser des moyens financiers nouveaux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Mise à disposition d’expertises, ressources humaines, outils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Moyens en communication diversifiés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Prise en charge de projets matériels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Lieu de rencontre et d’échanges entre acteurs du territoire, dont les communes associées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91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A0B69-FD79-4700-8B14-7356EA59BB49}"/>
              </a:ext>
            </a:extLst>
          </p:cNvPr>
          <p:cNvSpPr txBox="1"/>
          <p:nvPr/>
        </p:nvSpPr>
        <p:spPr>
          <a:xfrm>
            <a:off x="4948725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08E971-651F-461C-B0C3-E7DF6ADD973A}"/>
              </a:ext>
            </a:extLst>
          </p:cNvPr>
          <p:cNvSpPr txBox="1"/>
          <p:nvPr/>
        </p:nvSpPr>
        <p:spPr>
          <a:xfrm>
            <a:off x="7876261" y="15083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2E4653-DBAC-4300-AEF8-632BA5280A03}"/>
              </a:ext>
            </a:extLst>
          </p:cNvPr>
          <p:cNvSpPr txBox="1"/>
          <p:nvPr/>
        </p:nvSpPr>
        <p:spPr>
          <a:xfrm>
            <a:off x="3283007" y="28364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477EEA-ED9A-434E-9893-3ECB7EE1920E}"/>
              </a:ext>
            </a:extLst>
          </p:cNvPr>
          <p:cNvSpPr txBox="1"/>
          <p:nvPr/>
        </p:nvSpPr>
        <p:spPr>
          <a:xfrm>
            <a:off x="7147594" y="28412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268FB4-5D85-484C-BA48-BA6C4D52DE66}"/>
              </a:ext>
            </a:extLst>
          </p:cNvPr>
          <p:cNvSpPr txBox="1"/>
          <p:nvPr/>
        </p:nvSpPr>
        <p:spPr>
          <a:xfrm>
            <a:off x="7379636" y="1985636"/>
            <a:ext cx="2935689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Deuxième étude : gouvernance et synergies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B5B26-AA15-48C6-B16D-474BBD1A7B90}"/>
              </a:ext>
            </a:extLst>
          </p:cNvPr>
          <p:cNvSpPr txBox="1"/>
          <p:nvPr/>
        </p:nvSpPr>
        <p:spPr>
          <a:xfrm>
            <a:off x="5979494" y="1977135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4A524F-C253-4D75-ADAB-BA12018C32F8}"/>
              </a:ext>
            </a:extLst>
          </p:cNvPr>
          <p:cNvSpPr txBox="1"/>
          <p:nvPr/>
        </p:nvSpPr>
        <p:spPr>
          <a:xfrm>
            <a:off x="1978248" y="3304381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3BCE9D-5C4F-4775-A964-133ABA37D0A5}"/>
              </a:ext>
            </a:extLst>
          </p:cNvPr>
          <p:cNvSpPr txBox="1"/>
          <p:nvPr/>
        </p:nvSpPr>
        <p:spPr>
          <a:xfrm>
            <a:off x="4226844" y="1970747"/>
            <a:ext cx="1888688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Soirée d’info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Béronsart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BCDE421-75ED-433B-B521-271ED9B6E36E}"/>
              </a:ext>
            </a:extLst>
          </p:cNvPr>
          <p:cNvSpPr txBox="1"/>
          <p:nvPr/>
        </p:nvSpPr>
        <p:spPr>
          <a:xfrm>
            <a:off x="3361204" y="3312794"/>
            <a:ext cx="295082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Décisions communales de poursuivre la réflexion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BE1DCB-1CC0-4F0F-A12A-AD8FEAA83A04}"/>
              </a:ext>
            </a:extLst>
          </p:cNvPr>
          <p:cNvSpPr txBox="1"/>
          <p:nvPr/>
        </p:nvSpPr>
        <p:spPr>
          <a:xfrm>
            <a:off x="6168008" y="3306955"/>
            <a:ext cx="2808313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Création de l’association de projet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7AE2771-9D40-43B4-9179-9E4827A1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08" y="3118703"/>
            <a:ext cx="1047645" cy="104764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68F361-1054-4C0D-82AA-B75E2FFC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94" y="4078358"/>
            <a:ext cx="274496" cy="3019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F7DD94-FB0E-4EBC-ADD3-715C47BE6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966" y="3987786"/>
            <a:ext cx="2819400" cy="54292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372323-6537-4046-BDFF-994F5276010A}"/>
              </a:ext>
            </a:extLst>
          </p:cNvPr>
          <p:cNvCxnSpPr>
            <a:cxnSpLocks/>
          </p:cNvCxnSpPr>
          <p:nvPr/>
        </p:nvCxnSpPr>
        <p:spPr>
          <a:xfrm flipV="1">
            <a:off x="6096003" y="4009406"/>
            <a:ext cx="459456" cy="392164"/>
          </a:xfrm>
          <a:prstGeom prst="line">
            <a:avLst/>
          </a:prstGeom>
          <a:ln>
            <a:solidFill>
              <a:srgbClr val="05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2911F58-044E-4317-B3CA-105CA3B191BC}"/>
              </a:ext>
            </a:extLst>
          </p:cNvPr>
          <p:cNvCxnSpPr>
            <a:cxnSpLocks/>
          </p:cNvCxnSpPr>
          <p:nvPr/>
        </p:nvCxnSpPr>
        <p:spPr>
          <a:xfrm flipH="1" flipV="1">
            <a:off x="6110176" y="4012947"/>
            <a:ext cx="459456" cy="392164"/>
          </a:xfrm>
          <a:prstGeom prst="line">
            <a:avLst/>
          </a:prstGeom>
          <a:ln>
            <a:solidFill>
              <a:srgbClr val="05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9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72DAE34-4F55-4DB8-A86A-8A0947B3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8" y="255053"/>
            <a:ext cx="9144000" cy="54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A0B69-FD79-4700-8B14-7356EA59BB49}"/>
              </a:ext>
            </a:extLst>
          </p:cNvPr>
          <p:cNvSpPr txBox="1"/>
          <p:nvPr/>
        </p:nvSpPr>
        <p:spPr>
          <a:xfrm>
            <a:off x="4948725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08E971-651F-461C-B0C3-E7DF6ADD973A}"/>
              </a:ext>
            </a:extLst>
          </p:cNvPr>
          <p:cNvSpPr txBox="1"/>
          <p:nvPr/>
        </p:nvSpPr>
        <p:spPr>
          <a:xfrm>
            <a:off x="7876261" y="15083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2E4653-DBAC-4300-AEF8-632BA5280A03}"/>
              </a:ext>
            </a:extLst>
          </p:cNvPr>
          <p:cNvSpPr txBox="1"/>
          <p:nvPr/>
        </p:nvSpPr>
        <p:spPr>
          <a:xfrm>
            <a:off x="3283007" y="28364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477EEA-ED9A-434E-9893-3ECB7EE1920E}"/>
              </a:ext>
            </a:extLst>
          </p:cNvPr>
          <p:cNvSpPr txBox="1"/>
          <p:nvPr/>
        </p:nvSpPr>
        <p:spPr>
          <a:xfrm>
            <a:off x="7147594" y="28412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4A1338-2F72-46D7-AC23-E84415AF75FC}"/>
              </a:ext>
            </a:extLst>
          </p:cNvPr>
          <p:cNvSpPr txBox="1"/>
          <p:nvPr/>
        </p:nvSpPr>
        <p:spPr>
          <a:xfrm>
            <a:off x="5577136" y="42698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268FB4-5D85-484C-BA48-BA6C4D52DE66}"/>
              </a:ext>
            </a:extLst>
          </p:cNvPr>
          <p:cNvSpPr txBox="1"/>
          <p:nvPr/>
        </p:nvSpPr>
        <p:spPr>
          <a:xfrm>
            <a:off x="7379636" y="1985636"/>
            <a:ext cx="2935689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Deuxième étude : gouvernance et synergies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B5B26-AA15-48C6-B16D-474BBD1A7B90}"/>
              </a:ext>
            </a:extLst>
          </p:cNvPr>
          <p:cNvSpPr txBox="1"/>
          <p:nvPr/>
        </p:nvSpPr>
        <p:spPr>
          <a:xfrm>
            <a:off x="5979494" y="1977135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4A524F-C253-4D75-ADAB-BA12018C32F8}"/>
              </a:ext>
            </a:extLst>
          </p:cNvPr>
          <p:cNvSpPr txBox="1"/>
          <p:nvPr/>
        </p:nvSpPr>
        <p:spPr>
          <a:xfrm>
            <a:off x="1978248" y="3304381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3BCE9D-5C4F-4775-A964-133ABA37D0A5}"/>
              </a:ext>
            </a:extLst>
          </p:cNvPr>
          <p:cNvSpPr txBox="1"/>
          <p:nvPr/>
        </p:nvSpPr>
        <p:spPr>
          <a:xfrm>
            <a:off x="4226844" y="1970747"/>
            <a:ext cx="1888688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Soirée d’info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Béronsart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BCDE421-75ED-433B-B521-271ED9B6E36E}"/>
              </a:ext>
            </a:extLst>
          </p:cNvPr>
          <p:cNvSpPr txBox="1"/>
          <p:nvPr/>
        </p:nvSpPr>
        <p:spPr>
          <a:xfrm>
            <a:off x="3361204" y="3312794"/>
            <a:ext cx="295082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Décisions communales de poursuivre la réflexion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BE1DCB-1CC0-4F0F-A12A-AD8FEAA83A04}"/>
              </a:ext>
            </a:extLst>
          </p:cNvPr>
          <p:cNvSpPr txBox="1"/>
          <p:nvPr/>
        </p:nvSpPr>
        <p:spPr>
          <a:xfrm>
            <a:off x="6168008" y="3306955"/>
            <a:ext cx="2808313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Création de l’association de projet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7AE2771-9D40-43B4-9179-9E4827A1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08" y="3118703"/>
            <a:ext cx="1047645" cy="104764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B2D19C7-D34A-4721-852E-3203E1396426}"/>
              </a:ext>
            </a:extLst>
          </p:cNvPr>
          <p:cNvSpPr txBox="1"/>
          <p:nvPr/>
        </p:nvSpPr>
        <p:spPr>
          <a:xfrm>
            <a:off x="1950804" y="4741576"/>
            <a:ext cx="2276041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Désignation de l’auteur de projet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7E4B38F-E963-466B-A732-75CCC86EAF16}"/>
              </a:ext>
            </a:extLst>
          </p:cNvPr>
          <p:cNvSpPr txBox="1"/>
          <p:nvPr/>
        </p:nvSpPr>
        <p:spPr>
          <a:xfrm>
            <a:off x="4078364" y="4726686"/>
            <a:ext cx="1729605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Diagnostic territorial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FC43D9-57FF-490C-BF2E-516508190038}"/>
              </a:ext>
            </a:extLst>
          </p:cNvPr>
          <p:cNvSpPr txBox="1"/>
          <p:nvPr/>
        </p:nvSpPr>
        <p:spPr>
          <a:xfrm>
            <a:off x="7564376" y="4741781"/>
            <a:ext cx="2276041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Groupes de travail thématiques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A3F8823-71B6-447D-B078-AEBF755EFF9C}"/>
              </a:ext>
            </a:extLst>
          </p:cNvPr>
          <p:cNvSpPr txBox="1"/>
          <p:nvPr/>
        </p:nvSpPr>
        <p:spPr>
          <a:xfrm>
            <a:off x="5668806" y="4734131"/>
            <a:ext cx="2055787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Réunion d’info (Hamois)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86901C9-08AF-4811-9DD9-22F87B9035D7}"/>
              </a:ext>
            </a:extLst>
          </p:cNvPr>
          <p:cNvSpPr/>
          <p:nvPr/>
        </p:nvSpPr>
        <p:spPr>
          <a:xfrm>
            <a:off x="7403729" y="4628275"/>
            <a:ext cx="2558978" cy="8155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6AD347-0148-4BF4-84C5-900C2064019C}"/>
              </a:ext>
            </a:extLst>
          </p:cNvPr>
          <p:cNvSpPr txBox="1"/>
          <p:nvPr/>
        </p:nvSpPr>
        <p:spPr>
          <a:xfrm>
            <a:off x="10121191" y="5200174"/>
            <a:ext cx="16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………….. 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8AE731-741E-41C4-8C26-74591C85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1" y="5384840"/>
            <a:ext cx="767962" cy="10797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909C6F-7A1D-46D8-814A-C27748A5F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" y="4395828"/>
            <a:ext cx="913797" cy="5848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E0C384-7FF7-4125-A503-6CAFACDAB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2" y="5047231"/>
            <a:ext cx="1289567" cy="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573707" cy="1143000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Maturité territoriale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89247-0D41-409E-891B-BBC502A1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1" y="1417638"/>
            <a:ext cx="9562885" cy="5323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Cohérence territoriale (identité)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Déclaration de Politique Régionale : </a:t>
            </a:r>
            <a:r>
              <a:rPr lang="fr-BE" i="1" dirty="0" err="1"/>
              <a:t>transcommunalité</a:t>
            </a:r>
            <a:r>
              <a:rPr lang="fr-BE" i="1" dirty="0"/>
              <a:t>, bassins de vie, ruralité,…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Poursuivre les collaborations et renforcer les synergies</a:t>
            </a:r>
          </a:p>
        </p:txBody>
      </p:sp>
      <p:pic>
        <p:nvPicPr>
          <p:cNvPr id="1026" name="Picture 2" descr="Résultat de recherche d'images pour &quot;cocoricoop&quot;">
            <a:extLst>
              <a:ext uri="{FF2B5EF4-FFF2-40B4-BE49-F238E27FC236}">
                <a16:creationId xmlns:a16="http://schemas.microsoft.com/office/drawing/2014/main" id="{137837B9-A6C2-4045-8D83-6614AA06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92" y="3698028"/>
            <a:ext cx="2292386" cy="23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moncondroz.be&quot;">
            <a:extLst>
              <a:ext uri="{FF2B5EF4-FFF2-40B4-BE49-F238E27FC236}">
                <a16:creationId xmlns:a16="http://schemas.microsoft.com/office/drawing/2014/main" id="{BBBA1DC3-5E44-4F1D-A85F-D5802D4E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5" y="4653902"/>
            <a:ext cx="3400517" cy="10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C2D735F-E56F-4E95-AA89-DD4B3CECC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19" y="3636014"/>
            <a:ext cx="1082210" cy="8116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296B37-FD2C-4804-95FD-3CB8CDDFE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1" y="4103407"/>
            <a:ext cx="3017526" cy="12801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BB8C146-8657-4786-B890-1AD8CC803D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4" y="3577447"/>
            <a:ext cx="928789" cy="92878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6256AB1-D8B2-4006-B7D8-4E352EBB20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98" y="3338808"/>
            <a:ext cx="1647445" cy="11661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5D1A82-09BD-46BD-A912-6726E1CDEE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27548" r="9935" b="28112"/>
          <a:stretch/>
        </p:blipFill>
        <p:spPr>
          <a:xfrm>
            <a:off x="9696428" y="2700315"/>
            <a:ext cx="1174260" cy="9356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B09CAA-1C10-45E7-9131-109C2E2AA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791" y="2700315"/>
            <a:ext cx="935699" cy="935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0F4C37-BBF5-45EF-898E-2FE22185EE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22" y="3890055"/>
            <a:ext cx="1726137" cy="8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31CFD-DE7F-461E-914B-A476F366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5450" y="3350420"/>
            <a:ext cx="2743200" cy="25038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Réserve naturelle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Site particulier à protéger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Protection intégrale du milieu naturel</a:t>
            </a:r>
          </a:p>
          <a:p>
            <a:pPr>
              <a:lnSpc>
                <a:spcPct val="17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étangs de </a:t>
            </a:r>
            <a:r>
              <a:rPr lang="fr-FR" sz="1800" i="1" dirty="0" err="1"/>
              <a:t>Virelles</a:t>
            </a:r>
            <a:r>
              <a:rPr lang="fr-FR" sz="1800" i="1" dirty="0"/>
              <a:t> ou Marie-</a:t>
            </a:r>
            <a:r>
              <a:rPr lang="fr-FR" sz="1800" i="1" dirty="0" err="1"/>
              <a:t>Mouchon</a:t>
            </a:r>
            <a:endParaRPr lang="fr-FR" sz="1800" i="1" dirty="0"/>
          </a:p>
        </p:txBody>
      </p:sp>
      <p:pic>
        <p:nvPicPr>
          <p:cNvPr id="7" name="Image 6" descr="Une image contenant extérieur, herbe, arbre, ciel&#10;&#10;Description générée automatiquement">
            <a:extLst>
              <a:ext uri="{FF2B5EF4-FFF2-40B4-BE49-F238E27FC236}">
                <a16:creationId xmlns:a16="http://schemas.microsoft.com/office/drawing/2014/main" id="{0AA98169-B490-4773-B4D0-EAE1DA3BA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26" y="1187249"/>
            <a:ext cx="2608925" cy="184884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18106F9-EFD9-4AEF-A347-05ABF8E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51350"/>
            <a:ext cx="1091963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Réserve naturelle, Parc national, Parc naturel ?</a:t>
            </a:r>
          </a:p>
        </p:txBody>
      </p:sp>
    </p:spTree>
    <p:extLst>
      <p:ext uri="{BB962C8B-B14F-4D97-AF65-F5344CB8AC3E}">
        <p14:creationId xmlns:p14="http://schemas.microsoft.com/office/powerpoint/2010/main" val="73666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EE8730-9D3D-49D5-8A05-78F76EAA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2" y="1331997"/>
            <a:ext cx="9144000" cy="527183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A08FBDE-9D9D-4EC0-A5A5-2A4A68606715}"/>
              </a:ext>
            </a:extLst>
          </p:cNvPr>
          <p:cNvGrpSpPr/>
          <p:nvPr/>
        </p:nvGrpSpPr>
        <p:grpSpPr>
          <a:xfrm>
            <a:off x="1559697" y="1331997"/>
            <a:ext cx="9144000" cy="5271832"/>
            <a:chOff x="35697" y="1331997"/>
            <a:chExt cx="9144000" cy="527183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894F6BA-276A-4B92-88AC-5FFC1182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7" y="1331997"/>
              <a:ext cx="9144000" cy="527183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8A93E63-97BB-4A33-9256-D9BFB93F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604891"/>
              <a:ext cx="5145592" cy="1998938"/>
            </a:xfrm>
            <a:prstGeom prst="rect">
              <a:avLst/>
            </a:prstGeom>
          </p:spPr>
        </p:pic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8B206EAC-BAB2-4345-A2D6-21C2054D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0" y="254171"/>
            <a:ext cx="874694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Les Parcs naturels en Wallonie</a:t>
            </a:r>
          </a:p>
        </p:txBody>
      </p:sp>
    </p:spTree>
    <p:extLst>
      <p:ext uri="{BB962C8B-B14F-4D97-AF65-F5344CB8AC3E}">
        <p14:creationId xmlns:p14="http://schemas.microsoft.com/office/powerpoint/2010/main" val="32907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C1BD74B-33C4-4C70-B782-20A5DD591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3523" r="22437" b="4890"/>
          <a:stretch/>
        </p:blipFill>
        <p:spPr>
          <a:xfrm>
            <a:off x="5359738" y="1516915"/>
            <a:ext cx="4526843" cy="43328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53540C-B7D2-446A-92AB-4BDF7FABC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53" y="-330317"/>
            <a:ext cx="6192688" cy="1470025"/>
          </a:xfrm>
        </p:spPr>
        <p:txBody>
          <a:bodyPr>
            <a:normAutofit/>
          </a:bodyPr>
          <a:lstStyle/>
          <a:p>
            <a:r>
              <a:rPr lang="fr-BE" sz="3200" dirty="0"/>
              <a:t>Parc naturel « Cœur de Condroz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468E59-71BD-4CD4-9294-510B2532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93" y="1083653"/>
            <a:ext cx="6192688" cy="1752600"/>
          </a:xfrm>
        </p:spPr>
        <p:txBody>
          <a:bodyPr>
            <a:normAutofit/>
          </a:bodyPr>
          <a:lstStyle/>
          <a:p>
            <a:r>
              <a:rPr lang="fr-BE" sz="2900" dirty="0"/>
              <a:t>Réunion d’information – 12/01/2022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821B53-8DAD-4B95-A5BB-6B4801CDA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00" y="270621"/>
            <a:ext cx="2204864" cy="2204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F9A4B2-C876-42AD-B1D1-3EDA09C31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27548" r="9935" b="28112"/>
          <a:stretch/>
        </p:blipFill>
        <p:spPr>
          <a:xfrm>
            <a:off x="4981022" y="5849750"/>
            <a:ext cx="757432" cy="6035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6BD8F7-3245-4F03-8E65-EB9A3F34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54" y="5963204"/>
            <a:ext cx="981323" cy="4170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EE81E2-5073-425A-9FF2-89F47781E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51" y="5842545"/>
            <a:ext cx="652171" cy="6521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344578-9F59-48E6-9B52-BE1C5E4CB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3" y="5891786"/>
            <a:ext cx="372454" cy="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274638"/>
            <a:ext cx="62930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Historique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64D1-1220-404A-B6C8-FAB83DF2FE15}"/>
              </a:ext>
            </a:extLst>
          </p:cNvPr>
          <p:cNvSpPr txBox="1"/>
          <p:nvPr/>
        </p:nvSpPr>
        <p:spPr>
          <a:xfrm>
            <a:off x="1844643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A0B69-FD79-4700-8B14-7356EA59BB49}"/>
              </a:ext>
            </a:extLst>
          </p:cNvPr>
          <p:cNvSpPr txBox="1"/>
          <p:nvPr/>
        </p:nvSpPr>
        <p:spPr>
          <a:xfrm>
            <a:off x="4948725" y="15037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08E971-651F-461C-B0C3-E7DF6ADD973A}"/>
              </a:ext>
            </a:extLst>
          </p:cNvPr>
          <p:cNvSpPr txBox="1"/>
          <p:nvPr/>
        </p:nvSpPr>
        <p:spPr>
          <a:xfrm>
            <a:off x="7876261" y="15083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2E4653-DBAC-4300-AEF8-632BA5280A03}"/>
              </a:ext>
            </a:extLst>
          </p:cNvPr>
          <p:cNvSpPr txBox="1"/>
          <p:nvPr/>
        </p:nvSpPr>
        <p:spPr>
          <a:xfrm>
            <a:off x="3283007" y="28364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477EEA-ED9A-434E-9893-3ECB7EE1920E}"/>
              </a:ext>
            </a:extLst>
          </p:cNvPr>
          <p:cNvSpPr txBox="1"/>
          <p:nvPr/>
        </p:nvSpPr>
        <p:spPr>
          <a:xfrm>
            <a:off x="7147594" y="28412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4A1338-2F72-46D7-AC23-E84415AF75FC}"/>
              </a:ext>
            </a:extLst>
          </p:cNvPr>
          <p:cNvSpPr txBox="1"/>
          <p:nvPr/>
        </p:nvSpPr>
        <p:spPr>
          <a:xfrm>
            <a:off x="5577136" y="42698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E44D12-3BA8-490A-8DC7-8A571D8B3F2A}"/>
              </a:ext>
            </a:extLst>
          </p:cNvPr>
          <p:cNvSpPr txBox="1"/>
          <p:nvPr/>
        </p:nvSpPr>
        <p:spPr>
          <a:xfrm>
            <a:off x="1950804" y="1985637"/>
            <a:ext cx="2417005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Première étude : territoire pressenti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268FB4-5D85-484C-BA48-BA6C4D52DE66}"/>
              </a:ext>
            </a:extLst>
          </p:cNvPr>
          <p:cNvSpPr txBox="1"/>
          <p:nvPr/>
        </p:nvSpPr>
        <p:spPr>
          <a:xfrm>
            <a:off x="7379636" y="1985636"/>
            <a:ext cx="2935689" cy="584775"/>
          </a:xfrm>
          <a:prstGeom prst="chevron">
            <a:avLst/>
          </a:prstGeom>
          <a:solidFill>
            <a:srgbClr val="EE8420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Deuxième étude : gouvernance et synergies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B5B26-AA15-48C6-B16D-474BBD1A7B90}"/>
              </a:ext>
            </a:extLst>
          </p:cNvPr>
          <p:cNvSpPr txBox="1"/>
          <p:nvPr/>
        </p:nvSpPr>
        <p:spPr>
          <a:xfrm>
            <a:off x="5979494" y="1977135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4A524F-C253-4D75-ADAB-BA12018C32F8}"/>
              </a:ext>
            </a:extLst>
          </p:cNvPr>
          <p:cNvSpPr txBox="1"/>
          <p:nvPr/>
        </p:nvSpPr>
        <p:spPr>
          <a:xfrm>
            <a:off x="1978248" y="3304381"/>
            <a:ext cx="152814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chemeClr val="tx1">
                    <a:lumMod val="50000"/>
                  </a:schemeClr>
                </a:solidFill>
              </a:rPr>
              <a:t>Inter-collèges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3BCE9D-5C4F-4775-A964-133ABA37D0A5}"/>
              </a:ext>
            </a:extLst>
          </p:cNvPr>
          <p:cNvSpPr txBox="1"/>
          <p:nvPr/>
        </p:nvSpPr>
        <p:spPr>
          <a:xfrm>
            <a:off x="4226844" y="1970747"/>
            <a:ext cx="1888688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Soirée d’info (</a:t>
            </a:r>
            <a:r>
              <a:rPr lang="fr-BE" sz="1600" dirty="0" err="1">
                <a:solidFill>
                  <a:schemeClr val="tx1">
                    <a:lumMod val="50000"/>
                  </a:schemeClr>
                </a:solidFill>
              </a:rPr>
              <a:t>Béronsart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BE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BCDE421-75ED-433B-B521-271ED9B6E36E}"/>
              </a:ext>
            </a:extLst>
          </p:cNvPr>
          <p:cNvSpPr txBox="1"/>
          <p:nvPr/>
        </p:nvSpPr>
        <p:spPr>
          <a:xfrm>
            <a:off x="3361204" y="3312794"/>
            <a:ext cx="2950820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Décisions communales de poursuivre la réflexion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BE1DCB-1CC0-4F0F-A12A-AD8FEAA83A04}"/>
              </a:ext>
            </a:extLst>
          </p:cNvPr>
          <p:cNvSpPr txBox="1"/>
          <p:nvPr/>
        </p:nvSpPr>
        <p:spPr>
          <a:xfrm>
            <a:off x="6168008" y="3306955"/>
            <a:ext cx="2808313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Création de l’association de projet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7AE2771-9D40-43B4-9179-9E4827A1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08" y="3118703"/>
            <a:ext cx="1047645" cy="104764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B2D19C7-D34A-4721-852E-3203E1396426}"/>
              </a:ext>
            </a:extLst>
          </p:cNvPr>
          <p:cNvSpPr txBox="1"/>
          <p:nvPr/>
        </p:nvSpPr>
        <p:spPr>
          <a:xfrm>
            <a:off x="1950804" y="4741576"/>
            <a:ext cx="2276041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Désignation de l’auteur de projet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7E4B38F-E963-466B-A732-75CCC86EAF16}"/>
              </a:ext>
            </a:extLst>
          </p:cNvPr>
          <p:cNvSpPr txBox="1"/>
          <p:nvPr/>
        </p:nvSpPr>
        <p:spPr>
          <a:xfrm>
            <a:off x="4078364" y="4726686"/>
            <a:ext cx="1729605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Diagnostic territorial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FC43D9-57FF-490C-BF2E-516508190038}"/>
              </a:ext>
            </a:extLst>
          </p:cNvPr>
          <p:cNvSpPr txBox="1"/>
          <p:nvPr/>
        </p:nvSpPr>
        <p:spPr>
          <a:xfrm>
            <a:off x="7564376" y="4741781"/>
            <a:ext cx="2276041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Groupes de travail thématiques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A3F8823-71B6-447D-B078-AEBF755EFF9C}"/>
              </a:ext>
            </a:extLst>
          </p:cNvPr>
          <p:cNvSpPr txBox="1"/>
          <p:nvPr/>
        </p:nvSpPr>
        <p:spPr>
          <a:xfrm>
            <a:off x="5668806" y="4734131"/>
            <a:ext cx="2055787" cy="584775"/>
          </a:xfrm>
          <a:prstGeom prst="chevron">
            <a:avLst/>
          </a:prstGeom>
          <a:solidFill>
            <a:srgbClr val="EE8420"/>
          </a:solidFill>
          <a:ln>
            <a:solidFill>
              <a:srgbClr val="EE8420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tx1">
                    <a:lumMod val="50000"/>
                  </a:schemeClr>
                </a:solidFill>
              </a:rPr>
              <a:t>Réunion d’info (Hamois)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3351E-44F1-4B0A-9D05-FF286D8060C3}"/>
              </a:ext>
            </a:extLst>
          </p:cNvPr>
          <p:cNvSpPr txBox="1"/>
          <p:nvPr/>
        </p:nvSpPr>
        <p:spPr>
          <a:xfrm>
            <a:off x="221403" y="1507250"/>
            <a:ext cx="15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2001 …………..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86901C9-08AF-4811-9DD9-22F87B9035D7}"/>
              </a:ext>
            </a:extLst>
          </p:cNvPr>
          <p:cNvSpPr/>
          <p:nvPr/>
        </p:nvSpPr>
        <p:spPr>
          <a:xfrm>
            <a:off x="7403729" y="4628275"/>
            <a:ext cx="2558978" cy="8155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6AD347-0148-4BF4-84C5-900C2064019C}"/>
              </a:ext>
            </a:extLst>
          </p:cNvPr>
          <p:cNvSpPr txBox="1"/>
          <p:nvPr/>
        </p:nvSpPr>
        <p:spPr>
          <a:xfrm>
            <a:off x="10121191" y="5200174"/>
            <a:ext cx="16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…………..  2024</a:t>
            </a:r>
          </a:p>
        </p:txBody>
      </p:sp>
    </p:spTree>
    <p:extLst>
      <p:ext uri="{BB962C8B-B14F-4D97-AF65-F5344CB8AC3E}">
        <p14:creationId xmlns:p14="http://schemas.microsoft.com/office/powerpoint/2010/main" val="362560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274638"/>
            <a:ext cx="65527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89247-0D41-409E-891B-BBC502A1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31" y="1417638"/>
            <a:ext cx="10108020" cy="5323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u="sng" dirty="0"/>
              <a:t>Groupes de travail thématiques</a:t>
            </a:r>
            <a:r>
              <a:rPr lang="fr-BE" dirty="0"/>
              <a:t> (ouverts à tous)</a:t>
            </a: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sz="1200" u="sng" dirty="0"/>
          </a:p>
          <a:p>
            <a:pPr marL="0" indent="0">
              <a:buNone/>
            </a:pPr>
            <a:r>
              <a:rPr lang="fr-BE" sz="2000" dirty="0"/>
              <a:t>		        *   Les lieux seront précisés prochainement sur le site du projet</a:t>
            </a:r>
          </a:p>
          <a:p>
            <a:pPr marL="0" indent="0">
              <a:buNone/>
            </a:pPr>
            <a:r>
              <a:rPr lang="fr-BE" sz="2000" dirty="0"/>
              <a:t>		        ** Inscription obligatoire sur le site du projet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Idées / suggestions =&gt; </a:t>
            </a:r>
            <a:r>
              <a:rPr lang="fr-BE" u="sng" dirty="0">
                <a:hlinkClick r:id="rId2"/>
              </a:rPr>
              <a:t>www.coeurdecondroz.be</a:t>
            </a:r>
            <a:r>
              <a:rPr lang="fr-BE" dirty="0"/>
              <a:t>                      (onglet participation)</a:t>
            </a:r>
            <a:endParaRPr lang="fr-BE" u="sng" dirty="0"/>
          </a:p>
          <a:p>
            <a:pPr marL="0" indent="0">
              <a:buNone/>
            </a:pPr>
            <a:r>
              <a:rPr lang="fr-BE" sz="4400" dirty="0"/>
              <a:t> </a:t>
            </a:r>
            <a:r>
              <a:rPr lang="fr-BE" dirty="0"/>
              <a:t> </a:t>
            </a:r>
            <a:r>
              <a:rPr lang="fr-BE" sz="3600" dirty="0"/>
              <a:t> </a:t>
            </a:r>
            <a:r>
              <a:rPr lang="fr-BE" sz="4400" dirty="0"/>
              <a:t> </a:t>
            </a:r>
            <a:r>
              <a:rPr lang="fr-BE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5ED528-52FE-4410-BA20-0B1433E4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327" y="2115542"/>
            <a:ext cx="7534579" cy="1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274638"/>
            <a:ext cx="6552728" cy="1143000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rgbClr val="006445"/>
                </a:solidFill>
                <a:latin typeface="Akkurat-Bold" panose="02000503030000020004" pitchFamily="2" charset="0"/>
              </a:rPr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89247-0D41-409E-891B-BBC502A1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31" y="1417638"/>
            <a:ext cx="10108020" cy="5323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u="sng" dirty="0"/>
              <a:t>Groupes de travail thématiques</a:t>
            </a:r>
            <a:r>
              <a:rPr lang="fr-BE" dirty="0"/>
              <a:t> (ouverts à tous)</a:t>
            </a: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u="sng" dirty="0"/>
          </a:p>
          <a:p>
            <a:pPr>
              <a:buFont typeface="Wingdings" panose="05000000000000000000" pitchFamily="2" charset="2"/>
              <a:buChar char="Ø"/>
            </a:pPr>
            <a:endParaRPr lang="fr-BE" sz="1200" u="sng" dirty="0"/>
          </a:p>
          <a:p>
            <a:pPr marL="0" indent="0">
              <a:buNone/>
            </a:pPr>
            <a:r>
              <a:rPr lang="fr-BE" sz="2000" dirty="0"/>
              <a:t>		        *   Les lieux seront précisés prochainement sur le site du projet</a:t>
            </a:r>
          </a:p>
          <a:p>
            <a:pPr marL="0" indent="0">
              <a:buNone/>
            </a:pPr>
            <a:r>
              <a:rPr lang="fr-BE" sz="2000" dirty="0"/>
              <a:t>		        ** Inscription obligatoire sur le site du projet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Idées / suggestions =&gt; </a:t>
            </a:r>
            <a:r>
              <a:rPr lang="fr-BE" u="sng" dirty="0">
                <a:hlinkClick r:id="rId2"/>
              </a:rPr>
              <a:t>www.coeurdecondroz.be</a:t>
            </a:r>
            <a:r>
              <a:rPr lang="fr-BE" dirty="0"/>
              <a:t>                      (onglet participation)</a:t>
            </a:r>
            <a:endParaRPr lang="fr-BE" u="sng" dirty="0"/>
          </a:p>
          <a:p>
            <a:pPr marL="0" indent="0">
              <a:buNone/>
            </a:pPr>
            <a:r>
              <a:rPr lang="fr-BE" sz="4400" dirty="0"/>
              <a:t> </a:t>
            </a:r>
            <a:r>
              <a:rPr lang="fr-BE" dirty="0"/>
              <a:t> </a:t>
            </a:r>
            <a:r>
              <a:rPr lang="fr-BE" sz="3600" dirty="0"/>
              <a:t> </a:t>
            </a:r>
            <a:r>
              <a:rPr lang="fr-BE" sz="4400" dirty="0"/>
              <a:t> </a:t>
            </a:r>
            <a:r>
              <a:rPr lang="fr-BE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5ED528-52FE-4410-BA20-0B1433E4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327" y="2115542"/>
            <a:ext cx="7534579" cy="15294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C16A95-BF9A-439F-9AA4-72A7DDC0F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638"/>
            <a:ext cx="12192000" cy="544068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BB72C6B-682E-4245-9323-97FB4B1AD82A}"/>
              </a:ext>
            </a:extLst>
          </p:cNvPr>
          <p:cNvSpPr/>
          <p:nvPr/>
        </p:nvSpPr>
        <p:spPr>
          <a:xfrm>
            <a:off x="8750595" y="274638"/>
            <a:ext cx="861238" cy="7248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43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274638"/>
            <a:ext cx="65527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89247-0D41-409E-891B-BBC502A1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1" y="1637414"/>
            <a:ext cx="10185991" cy="510395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BE" dirty="0"/>
              <a:t>Priorisation des enjeux et sélection des projets par le Comité d’étude et le Comité de gestion =&gt; </a:t>
            </a:r>
            <a:r>
              <a:rPr lang="fr-BE" b="1" i="1" dirty="0"/>
              <a:t>proposition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Réunion plénière (03/2022) =&gt; </a:t>
            </a:r>
            <a:r>
              <a:rPr lang="fr-BE" b="1" i="1" dirty="0"/>
              <a:t>consolidation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Rédaction du dossier de candidature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b="1" i="1" dirty="0"/>
              <a:t>Validation</a:t>
            </a:r>
            <a:r>
              <a:rPr lang="fr-BE" dirty="0"/>
              <a:t> par les Conseils communaux et dépôt SPW (06/2022)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Etapes administratives (RIE, enquête publique…)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b="1" dirty="0"/>
              <a:t>Reconnaissance par le Gouvernement wallon (03/2024)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25AC61-8360-4B50-A551-86530E4A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24" y="4295716"/>
            <a:ext cx="1031195" cy="10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A992-427F-4F0E-B697-7D9480C3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Plus d’infos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2F1768-7700-4378-A479-F88E41993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800" dirty="0">
                <a:hlinkClick r:id="rId2"/>
              </a:rPr>
              <a:t>www.coeurdecondroz.be</a:t>
            </a:r>
            <a:endParaRPr lang="fr-BE" sz="4800" dirty="0"/>
          </a:p>
          <a:p>
            <a:pPr marL="0" indent="0" algn="ctr">
              <a:buNone/>
            </a:pPr>
            <a:endParaRPr lang="fr-BE" sz="4800" dirty="0"/>
          </a:p>
        </p:txBody>
      </p:sp>
      <p:sp>
        <p:nvSpPr>
          <p:cNvPr id="3" name="Flèche : droite à entaille 2">
            <a:extLst>
              <a:ext uri="{FF2B5EF4-FFF2-40B4-BE49-F238E27FC236}">
                <a16:creationId xmlns:a16="http://schemas.microsoft.com/office/drawing/2014/main" id="{AAADA4B1-9087-452F-919E-3C9B445CBA00}"/>
              </a:ext>
            </a:extLst>
          </p:cNvPr>
          <p:cNvSpPr/>
          <p:nvPr/>
        </p:nvSpPr>
        <p:spPr>
          <a:xfrm>
            <a:off x="949553" y="2629694"/>
            <a:ext cx="1389610" cy="288032"/>
          </a:xfrm>
          <a:prstGeom prst="notchedRightArrow">
            <a:avLst>
              <a:gd name="adj1" fmla="val 50000"/>
              <a:gd name="adj2" fmla="val 159741"/>
            </a:avLst>
          </a:prstGeom>
          <a:solidFill>
            <a:srgbClr val="DA2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16AB149B-D133-4626-9E50-3F826AB75B53}"/>
              </a:ext>
            </a:extLst>
          </p:cNvPr>
          <p:cNvSpPr/>
          <p:nvPr/>
        </p:nvSpPr>
        <p:spPr>
          <a:xfrm flipH="1">
            <a:off x="9964190" y="2598480"/>
            <a:ext cx="1389610" cy="288032"/>
          </a:xfrm>
          <a:prstGeom prst="notchedRightArrow">
            <a:avLst>
              <a:gd name="adj1" fmla="val 50000"/>
              <a:gd name="adj2" fmla="val 159741"/>
            </a:avLst>
          </a:prstGeom>
          <a:solidFill>
            <a:srgbClr val="DA2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5AE8B1-BB95-436F-BAA6-36BA6987AE89}"/>
              </a:ext>
            </a:extLst>
          </p:cNvPr>
          <p:cNvSpPr txBox="1"/>
          <p:nvPr/>
        </p:nvSpPr>
        <p:spPr>
          <a:xfrm>
            <a:off x="2880360" y="3678128"/>
            <a:ext cx="6366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Inscription groupes de travail, boite à idées, inscription newsletter, documents ressources, rapports et comptes-rendus, vidéo de cette soirée, coordonnées contacts,…</a:t>
            </a:r>
          </a:p>
        </p:txBody>
      </p:sp>
    </p:spTree>
    <p:extLst>
      <p:ext uri="{BB962C8B-B14F-4D97-AF65-F5344CB8AC3E}">
        <p14:creationId xmlns:p14="http://schemas.microsoft.com/office/powerpoint/2010/main" val="52701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C1BD74B-33C4-4C70-B782-20A5DD591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3523" r="22437" b="4890"/>
          <a:stretch/>
        </p:blipFill>
        <p:spPr>
          <a:xfrm>
            <a:off x="5359738" y="1516915"/>
            <a:ext cx="4526843" cy="43328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53540C-B7D2-446A-92AB-4BDF7FABC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53" y="-330317"/>
            <a:ext cx="6192688" cy="1470025"/>
          </a:xfrm>
        </p:spPr>
        <p:txBody>
          <a:bodyPr>
            <a:normAutofit/>
          </a:bodyPr>
          <a:lstStyle/>
          <a:p>
            <a:r>
              <a:rPr lang="fr-BE" sz="3200" dirty="0"/>
              <a:t>Parc naturel « Cœur de Condroz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468E59-71BD-4CD4-9294-510B2532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93" y="1083653"/>
            <a:ext cx="6192688" cy="1752600"/>
          </a:xfrm>
        </p:spPr>
        <p:txBody>
          <a:bodyPr>
            <a:normAutofit/>
          </a:bodyPr>
          <a:lstStyle/>
          <a:p>
            <a:r>
              <a:rPr lang="fr-BE" sz="3050" dirty="0"/>
              <a:t>Réunion agriculteurs – 10/01/2022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821B53-8DAD-4B95-A5BB-6B4801CDA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00" y="270621"/>
            <a:ext cx="2204864" cy="2204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F9A4B2-C876-42AD-B1D1-3EDA09C31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27548" r="9935" b="28112"/>
          <a:stretch/>
        </p:blipFill>
        <p:spPr>
          <a:xfrm>
            <a:off x="4981022" y="5849750"/>
            <a:ext cx="757432" cy="6035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6BD8F7-3245-4F03-8E65-EB9A3F34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54" y="5963204"/>
            <a:ext cx="981323" cy="4170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EE81E2-5073-425A-9FF2-89F47781E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51" y="5842545"/>
            <a:ext cx="652171" cy="6521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344578-9F59-48E6-9B52-BE1C5E4CB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3" y="5891786"/>
            <a:ext cx="372454" cy="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31CFD-DE7F-461E-914B-A476F366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5450" y="3350420"/>
            <a:ext cx="2743200" cy="25038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Réserve naturelle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Site particulier à protéger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Protection intégrale du milieu naturel</a:t>
            </a:r>
          </a:p>
          <a:p>
            <a:pPr>
              <a:lnSpc>
                <a:spcPct val="17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étangs de </a:t>
            </a:r>
            <a:r>
              <a:rPr lang="fr-FR" sz="1800" i="1" dirty="0" err="1"/>
              <a:t>Virelles</a:t>
            </a:r>
            <a:r>
              <a:rPr lang="fr-FR" sz="1800" i="1" dirty="0"/>
              <a:t> ou Marie-</a:t>
            </a:r>
            <a:r>
              <a:rPr lang="fr-FR" sz="1800" i="1" dirty="0" err="1"/>
              <a:t>Mouchon</a:t>
            </a:r>
            <a:endParaRPr lang="fr-FR" sz="1800" i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4497DF-1D05-40F0-B7BE-5CF2B023C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044" y="3350419"/>
            <a:ext cx="2793704" cy="27265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Parc national</a:t>
            </a:r>
          </a:p>
          <a:p>
            <a:pPr>
              <a:lnSpc>
                <a:spcPct val="160000"/>
              </a:lnSpc>
            </a:pPr>
            <a:r>
              <a:rPr lang="fr-FR" sz="1800" dirty="0"/>
              <a:t>Nature exceptionnelle, la plus sauvage possible. </a:t>
            </a:r>
          </a:p>
          <a:p>
            <a:pPr>
              <a:lnSpc>
                <a:spcPct val="160000"/>
              </a:lnSpc>
            </a:pPr>
            <a:r>
              <a:rPr lang="fr-FR" sz="1800" dirty="0"/>
              <a:t>Restauration, protection de la nature et développement touristique</a:t>
            </a:r>
          </a:p>
          <a:p>
            <a:pPr>
              <a:lnSpc>
                <a:spcPct val="16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Hautes Fagnes</a:t>
            </a:r>
          </a:p>
          <a:p>
            <a:endParaRPr lang="fr-FR" dirty="0"/>
          </a:p>
        </p:txBody>
      </p:sp>
      <p:pic>
        <p:nvPicPr>
          <p:cNvPr id="7" name="Image 6" descr="Une image contenant extérieur, herbe, arbre, ciel&#10;&#10;Description générée automatiquement">
            <a:extLst>
              <a:ext uri="{FF2B5EF4-FFF2-40B4-BE49-F238E27FC236}">
                <a16:creationId xmlns:a16="http://schemas.microsoft.com/office/drawing/2014/main" id="{0AA98169-B490-4773-B4D0-EAE1DA3BA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26" y="1187249"/>
            <a:ext cx="2608925" cy="1848845"/>
          </a:xfrm>
          <a:prstGeom prst="rect">
            <a:avLst/>
          </a:prstGeom>
        </p:spPr>
      </p:pic>
      <p:pic>
        <p:nvPicPr>
          <p:cNvPr id="9" name="Image 8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B55A844B-870F-45F0-9A60-C77EEE4F9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/>
          <a:stretch/>
        </p:blipFill>
        <p:spPr>
          <a:xfrm>
            <a:off x="4719638" y="1187249"/>
            <a:ext cx="2608925" cy="184884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9E7A0AB-D72C-4F06-9092-2386C1CF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51350"/>
            <a:ext cx="1091963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Réserve naturelle, Parc national, Parc naturel ?</a:t>
            </a:r>
          </a:p>
        </p:txBody>
      </p:sp>
    </p:spTree>
    <p:extLst>
      <p:ext uri="{BB962C8B-B14F-4D97-AF65-F5344CB8AC3E}">
        <p14:creationId xmlns:p14="http://schemas.microsoft.com/office/powerpoint/2010/main" val="292885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31CFD-DE7F-461E-914B-A476F366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5450" y="3350420"/>
            <a:ext cx="2743200" cy="25038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Réserve naturelle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Site particulier à protéger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Protection intégrale du milieu naturel</a:t>
            </a:r>
          </a:p>
          <a:p>
            <a:pPr>
              <a:lnSpc>
                <a:spcPct val="17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étangs de </a:t>
            </a:r>
            <a:r>
              <a:rPr lang="fr-FR" sz="1800" i="1" dirty="0" err="1"/>
              <a:t>Virelles</a:t>
            </a:r>
            <a:r>
              <a:rPr lang="fr-FR" sz="1800" i="1" dirty="0"/>
              <a:t> ou Marie-</a:t>
            </a:r>
            <a:r>
              <a:rPr lang="fr-FR" sz="1800" i="1" dirty="0" err="1"/>
              <a:t>Mouchon</a:t>
            </a:r>
            <a:endParaRPr lang="fr-FR" sz="1800" i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4497DF-1D05-40F0-B7BE-5CF2B023C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044" y="3350419"/>
            <a:ext cx="2793704" cy="25038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Parc national</a:t>
            </a:r>
          </a:p>
          <a:p>
            <a:pPr>
              <a:lnSpc>
                <a:spcPct val="160000"/>
              </a:lnSpc>
            </a:pPr>
            <a:r>
              <a:rPr lang="fr-FR" sz="1800" dirty="0"/>
              <a:t>Nature exceptionnelle, la plus sauvage possible. </a:t>
            </a:r>
          </a:p>
          <a:p>
            <a:pPr>
              <a:lnSpc>
                <a:spcPct val="160000"/>
              </a:lnSpc>
            </a:pPr>
            <a:r>
              <a:rPr lang="fr-FR" sz="1800" dirty="0"/>
              <a:t>Restauration, protection de la nature et développement touristique</a:t>
            </a:r>
          </a:p>
          <a:p>
            <a:pPr>
              <a:lnSpc>
                <a:spcPct val="16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Hautes Fagnes</a:t>
            </a:r>
            <a:endParaRPr lang="fr-FR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1E8B958-DCD8-453F-8C76-0C921999656E}"/>
              </a:ext>
            </a:extLst>
          </p:cNvPr>
          <p:cNvSpPr txBox="1">
            <a:spLocks/>
          </p:cNvSpPr>
          <p:nvPr/>
        </p:nvSpPr>
        <p:spPr>
          <a:xfrm>
            <a:off x="7797468" y="3350419"/>
            <a:ext cx="2699083" cy="2503886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Parc naturel</a:t>
            </a:r>
          </a:p>
          <a:p>
            <a:pPr>
              <a:lnSpc>
                <a:spcPct val="150000"/>
              </a:lnSpc>
            </a:pPr>
            <a:r>
              <a:rPr lang="fr-BE" sz="1800" dirty="0">
                <a:latin typeface="Akkurat Pro" pitchFamily="50" charset="0"/>
              </a:rPr>
              <a:t>Territoire rural avec un intérêt biologique et géographique</a:t>
            </a:r>
            <a:r>
              <a:rPr lang="fr-FR" sz="1800" dirty="0">
                <a:latin typeface="Akkurat Pro" pitchFamily="50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Une mosaïque de nature et d’activités humaines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Développement durable</a:t>
            </a:r>
          </a:p>
          <a:p>
            <a:pPr>
              <a:lnSpc>
                <a:spcPct val="150000"/>
              </a:lnSpc>
            </a:pPr>
            <a:r>
              <a:rPr lang="fr-FR" sz="1800" i="1" u="sng" dirty="0"/>
              <a:t>Ex</a:t>
            </a:r>
            <a:r>
              <a:rPr lang="fr-FR" sz="1800" i="1" dirty="0"/>
              <a:t>: Gaume</a:t>
            </a:r>
          </a:p>
          <a:p>
            <a:endParaRPr lang="fr-FR" sz="2100" dirty="0"/>
          </a:p>
        </p:txBody>
      </p:sp>
      <p:pic>
        <p:nvPicPr>
          <p:cNvPr id="7" name="Image 6" descr="Une image contenant extérieur, herbe, arbre, ciel&#10;&#10;Description générée automatiquement">
            <a:extLst>
              <a:ext uri="{FF2B5EF4-FFF2-40B4-BE49-F238E27FC236}">
                <a16:creationId xmlns:a16="http://schemas.microsoft.com/office/drawing/2014/main" id="{0AA98169-B490-4773-B4D0-EAE1DA3BA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26" y="1187249"/>
            <a:ext cx="2608925" cy="1848845"/>
          </a:xfrm>
          <a:prstGeom prst="rect">
            <a:avLst/>
          </a:prstGeom>
        </p:spPr>
      </p:pic>
      <p:pic>
        <p:nvPicPr>
          <p:cNvPr id="9" name="Image 8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B55A844B-870F-45F0-9A60-C77EEE4F9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/>
          <a:stretch/>
        </p:blipFill>
        <p:spPr>
          <a:xfrm>
            <a:off x="4719638" y="1187249"/>
            <a:ext cx="2608925" cy="18488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C82CC-72FD-42A7-B5E0-DDE441397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63" y="1190010"/>
            <a:ext cx="2461445" cy="184608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9E7A0AB-D72C-4F06-9092-2386C1CF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51350"/>
            <a:ext cx="1091963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Réserve naturelle, Parc national, Parc naturel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26A494C-CF4A-46BA-97E5-27DE504744E0}"/>
              </a:ext>
            </a:extLst>
          </p:cNvPr>
          <p:cNvSpPr/>
          <p:nvPr/>
        </p:nvSpPr>
        <p:spPr>
          <a:xfrm>
            <a:off x="7680177" y="1124744"/>
            <a:ext cx="2743200" cy="4729561"/>
          </a:xfrm>
          <a:prstGeom prst="roundRect">
            <a:avLst/>
          </a:prstGeom>
          <a:noFill/>
          <a:ln>
            <a:solidFill>
              <a:srgbClr val="DA2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37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00ED5-0C16-4422-8DF0-8B0DD522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Qu’est-ce qu’un Parc naturel en Wallonie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A5293-85F0-4264-8716-A24E321E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fr-FR" u="sng" dirty="0"/>
              <a:t>Territoire rural </a:t>
            </a:r>
            <a:r>
              <a:rPr lang="fr-FR" dirty="0"/>
              <a:t>présentant un intérêt biologique et géographique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Mosaïque de nature et d’activités humaines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Les communes partagent la </a:t>
            </a:r>
            <a:r>
              <a:rPr lang="fr-FR" u="sng" dirty="0"/>
              <a:t>même vision de l’avenir </a:t>
            </a:r>
            <a:r>
              <a:rPr lang="fr-FR" dirty="0"/>
              <a:t>de leur territoire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Un territoire </a:t>
            </a:r>
            <a:r>
              <a:rPr lang="fr-FR" u="sng" dirty="0"/>
              <a:t>géré durablement</a:t>
            </a:r>
            <a:r>
              <a:rPr lang="fr-FR" dirty="0"/>
              <a:t>, en prenant le pari que l’homme peut développer ses activités en préservant les ressources naturelles</a:t>
            </a:r>
          </a:p>
        </p:txBody>
      </p:sp>
    </p:spTree>
    <p:extLst>
      <p:ext uri="{BB962C8B-B14F-4D97-AF65-F5344CB8AC3E}">
        <p14:creationId xmlns:p14="http://schemas.microsoft.com/office/powerpoint/2010/main" val="203886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86A17-207E-4EAD-BE80-453522C1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Les missions d’un Parc naturel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7F96BB3-A8E7-4E1D-B49B-CC9E2CF575B6}"/>
              </a:ext>
            </a:extLst>
          </p:cNvPr>
          <p:cNvGrpSpPr/>
          <p:nvPr/>
        </p:nvGrpSpPr>
        <p:grpSpPr>
          <a:xfrm>
            <a:off x="1981200" y="1772817"/>
            <a:ext cx="8229600" cy="3984162"/>
            <a:chOff x="755576" y="1988418"/>
            <a:chExt cx="7994650" cy="2872968"/>
          </a:xfrm>
        </p:grpSpPr>
        <p:sp>
          <p:nvSpPr>
            <p:cNvPr id="5" name="Rectangle à coins arrondis 5">
              <a:extLst>
                <a:ext uri="{FF2B5EF4-FFF2-40B4-BE49-F238E27FC236}">
                  <a16:creationId xmlns:a16="http://schemas.microsoft.com/office/drawing/2014/main" id="{03B3E231-D1F1-4A34-A85E-ACA18A3C6F67}"/>
                </a:ext>
              </a:extLst>
            </p:cNvPr>
            <p:cNvSpPr/>
            <p:nvPr/>
          </p:nvSpPr>
          <p:spPr bwMode="auto">
            <a:xfrm>
              <a:off x="3492426" y="1988418"/>
              <a:ext cx="2520950" cy="1368425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000" dirty="0"/>
                <a:t>Paysage et aménagement du territoire</a:t>
              </a:r>
            </a:p>
          </p:txBody>
        </p:sp>
        <p:sp>
          <p:nvSpPr>
            <p:cNvPr id="6" name="Rectangle à coins arrondis 6">
              <a:extLst>
                <a:ext uri="{FF2B5EF4-FFF2-40B4-BE49-F238E27FC236}">
                  <a16:creationId xmlns:a16="http://schemas.microsoft.com/office/drawing/2014/main" id="{2A33D684-E745-4517-94A0-2927DA8B07C2}"/>
                </a:ext>
              </a:extLst>
            </p:cNvPr>
            <p:cNvSpPr/>
            <p:nvPr/>
          </p:nvSpPr>
          <p:spPr bwMode="auto">
            <a:xfrm>
              <a:off x="6229276" y="1988418"/>
              <a:ext cx="2520950" cy="1368425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000" dirty="0"/>
                <a:t>Développement social et économique</a:t>
              </a:r>
            </a:p>
          </p:txBody>
        </p:sp>
        <p:sp>
          <p:nvSpPr>
            <p:cNvPr id="7" name="Rectangle à coins arrondis 7">
              <a:extLst>
                <a:ext uri="{FF2B5EF4-FFF2-40B4-BE49-F238E27FC236}">
                  <a16:creationId xmlns:a16="http://schemas.microsoft.com/office/drawing/2014/main" id="{06D3E796-9AEE-4D4A-B068-D056A6511F63}"/>
                </a:ext>
              </a:extLst>
            </p:cNvPr>
            <p:cNvSpPr/>
            <p:nvPr/>
          </p:nvSpPr>
          <p:spPr bwMode="auto">
            <a:xfrm>
              <a:off x="755576" y="1988418"/>
              <a:ext cx="2520950" cy="1368425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000" dirty="0"/>
                <a:t>Protection, gestion et valorisation du patrimoine naturel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1C76B13-D29B-455B-BE25-582EACC2F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3574330"/>
              <a:ext cx="7994650" cy="28851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/>
                <a:t>Innovation et expérimentation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5F2805F-AE41-4216-8E98-A2825D978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4077568"/>
              <a:ext cx="7994650" cy="28851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/>
                <a:t>Partenariats et coopération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AA217C-C65F-4C89-ABDA-B1A706367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4572868"/>
              <a:ext cx="7994650" cy="2885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/>
                <a:t>Accueil, éducation et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ADD8C-34C7-40F2-B7DE-888E3A90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12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Des exemples concrets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7849A-A7CE-4FB2-A9BE-38B8D1D3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9" y="1910200"/>
            <a:ext cx="7886700" cy="30964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BE" u="sng" dirty="0"/>
              <a:t>Préservation du patrimoine naturel</a:t>
            </a:r>
            <a:r>
              <a:rPr lang="fr-BE" dirty="0"/>
              <a:t> :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Création d’un réseau de mares forestières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Restauration de sites naturels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Améliorer l’accueil de la biodiversité en milieu agricole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Entretien supra-communaux des espaces verts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76D57-169E-4F31-96C9-BFCFF834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95" y="3794085"/>
            <a:ext cx="2143125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1969AE-8CA2-4DAB-8348-AA94A30F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94" y="597476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19E833-4838-4515-B17D-86856ECE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96" y="2181006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0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10B5B-74B9-4DB1-A167-D8B9A1A2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u="sng" dirty="0"/>
              <a:t>Aménagement du territoire, paysages</a:t>
            </a:r>
            <a:r>
              <a:rPr lang="fr-BE" dirty="0"/>
              <a:t> :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Charte paysagère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Nuancier pour les façades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Ligne de conduite pour le développement éolien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Observatoire du paysage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0E95B5-CF36-4C56-B5F0-4874F10CB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549" y="3807936"/>
            <a:ext cx="2143124" cy="160734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163F66C-6D52-40A2-AB8F-2307514D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9" y="2043263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3D2A529-A2B1-4BC9-B82A-A2FE535A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9" y="671496"/>
            <a:ext cx="2143125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E138017-9C95-4F22-9BE7-05BD1CB2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12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Des exemples concrets</a:t>
            </a:r>
          </a:p>
        </p:txBody>
      </p:sp>
    </p:spTree>
    <p:extLst>
      <p:ext uri="{BB962C8B-B14F-4D97-AF65-F5344CB8AC3E}">
        <p14:creationId xmlns:p14="http://schemas.microsoft.com/office/powerpoint/2010/main" val="145263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10B5B-74B9-4DB1-A167-D8B9A1A2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65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BE" u="sng" dirty="0"/>
              <a:t>Développement socio-économique</a:t>
            </a:r>
            <a:r>
              <a:rPr lang="fr-BE" dirty="0"/>
              <a:t> :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Insertion socio-professionnelle et gestion de la nature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Financement participatif d’unités de production d’énergie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Promotion des circuits courts et développement de filières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Autonomie des fermes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Valorisation de la filière bois</a:t>
            </a:r>
          </a:p>
          <a:p>
            <a:pPr lvl="1">
              <a:lnSpc>
                <a:spcPct val="150000"/>
              </a:lnSpc>
            </a:pPr>
            <a:r>
              <a:rPr lang="fr-BE" dirty="0"/>
              <a:t>Label mode équitable</a:t>
            </a:r>
          </a:p>
          <a:p>
            <a:pPr lvl="1">
              <a:lnSpc>
                <a:spcPct val="150000"/>
              </a:lnSpc>
            </a:pPr>
            <a:endParaRPr lang="fr-BE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2513D3-6661-4D10-9E72-1492A362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36" y="2296089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ABD1EC0-D35D-4247-A13E-A18D4842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36" y="73240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0BDF4F-BC23-43EC-A0EF-A9F2631E4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11"/>
          <a:stretch/>
        </p:blipFill>
        <p:spPr>
          <a:xfrm>
            <a:off x="9766636" y="4038482"/>
            <a:ext cx="2143125" cy="14287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940CF31-1E8D-4969-9C71-ECCD136C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12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dirty="0">
                <a:solidFill>
                  <a:srgbClr val="949B3D"/>
                </a:solidFill>
                <a:latin typeface="Akkurat-Bold" panose="02000503030000020004" pitchFamily="2" charset="0"/>
              </a:rPr>
              <a:t>Des exemples concrets</a:t>
            </a:r>
          </a:p>
        </p:txBody>
      </p:sp>
    </p:spTree>
    <p:extLst>
      <p:ext uri="{BB962C8B-B14F-4D97-AF65-F5344CB8AC3E}">
        <p14:creationId xmlns:p14="http://schemas.microsoft.com/office/powerpoint/2010/main" val="375686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eur de Condroz">
      <a:dk1>
        <a:srgbClr val="916F5D"/>
      </a:dk1>
      <a:lt1>
        <a:sysClr val="window" lastClr="FFFFFF"/>
      </a:lt1>
      <a:dk2>
        <a:srgbClr val="44546A"/>
      </a:dk2>
      <a:lt2>
        <a:srgbClr val="E7E6E6"/>
      </a:lt2>
      <a:accent1>
        <a:srgbClr val="916F5D"/>
      </a:accent1>
      <a:accent2>
        <a:srgbClr val="F96D11"/>
      </a:accent2>
      <a:accent3>
        <a:srgbClr val="868E1C"/>
      </a:accent3>
      <a:accent4>
        <a:srgbClr val="FFC000"/>
      </a:accent4>
      <a:accent5>
        <a:srgbClr val="5B9BD5"/>
      </a:accent5>
      <a:accent6>
        <a:srgbClr val="70AD47"/>
      </a:accent6>
      <a:hlink>
        <a:srgbClr val="00A2E2"/>
      </a:hlink>
      <a:folHlink>
        <a:srgbClr val="C13C85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934</Words>
  <Application>Microsoft Office PowerPoint</Application>
  <PresentationFormat>Grand écran</PresentationFormat>
  <Paragraphs>196</Paragraphs>
  <Slides>27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Akkurat Pro</vt:lpstr>
      <vt:lpstr>Akkurat-Bold</vt:lpstr>
      <vt:lpstr>Arial</vt:lpstr>
      <vt:lpstr>Calibri</vt:lpstr>
      <vt:lpstr>Calibri Light</vt:lpstr>
      <vt:lpstr>Wingdings</vt:lpstr>
      <vt:lpstr>Office Theme</vt:lpstr>
      <vt:lpstr>Parc naturel « Cœur de Condroz »</vt:lpstr>
      <vt:lpstr>Réserve naturelle, Parc national, Parc naturel ?</vt:lpstr>
      <vt:lpstr>Réserve naturelle, Parc national, Parc naturel ?</vt:lpstr>
      <vt:lpstr>Réserve naturelle, Parc national, Parc naturel ?</vt:lpstr>
      <vt:lpstr>Qu’est-ce qu’un Parc naturel en Wallonie ?</vt:lpstr>
      <vt:lpstr>Les missions d’un Parc naturel</vt:lpstr>
      <vt:lpstr>Des exemples concrets</vt:lpstr>
      <vt:lpstr>Des exemples concrets</vt:lpstr>
      <vt:lpstr>Des exemples concrets</vt:lpstr>
      <vt:lpstr>Dans la continuité des actions des GAL</vt:lpstr>
      <vt:lpstr>Historique</vt:lpstr>
      <vt:lpstr>Etude 1 : territoire pressenti</vt:lpstr>
      <vt:lpstr>Historique</vt:lpstr>
      <vt:lpstr>Historique</vt:lpstr>
      <vt:lpstr>Etude 2 : gouvernance</vt:lpstr>
      <vt:lpstr>Historique</vt:lpstr>
      <vt:lpstr>Présentation PowerPoint</vt:lpstr>
      <vt:lpstr>Historique</vt:lpstr>
      <vt:lpstr>Maturité territoriale</vt:lpstr>
      <vt:lpstr>Les Parcs naturels en Wallonie</vt:lpstr>
      <vt:lpstr>Parc naturel « Cœur de Condroz »</vt:lpstr>
      <vt:lpstr>Historique</vt:lpstr>
      <vt:lpstr>Prochaines étapes</vt:lpstr>
      <vt:lpstr>Prochaines étapes</vt:lpstr>
      <vt:lpstr>Prochaines étapes</vt:lpstr>
      <vt:lpstr>Plus d’infos ?</vt:lpstr>
      <vt:lpstr>Parc naturel « Cœur de Condroz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Libert</dc:creator>
  <cp:lastModifiedBy>Valérie grandjean</cp:lastModifiedBy>
  <cp:revision>16</cp:revision>
  <dcterms:created xsi:type="dcterms:W3CDTF">2022-01-10T13:29:57Z</dcterms:created>
  <dcterms:modified xsi:type="dcterms:W3CDTF">2022-01-12T15:12:28Z</dcterms:modified>
</cp:coreProperties>
</file>